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69" r:id="rId3"/>
    <p:sldId id="257" r:id="rId4"/>
    <p:sldId id="270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71" r:id="rId15"/>
    <p:sldId id="268" r:id="rId16"/>
    <p:sldId id="272" r:id="rId17"/>
    <p:sldId id="26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0"/>
    <p:restoredTop sz="9464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695E8B-795E-E926-675A-8F42513BC9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813A33-A455-3ADE-6AD2-AD4F0F9F5C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1E1FFF-CB22-2C8B-16AB-0CFB7A88E2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FF0A1-76FA-014A-9EF3-76DF9CAE20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587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C69A08-7BBC-61ED-DE34-3C4B196895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8A02D6-D24E-DE98-43C0-8F417A41B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1E6C46-E615-67E4-96FE-E4744FC49A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5B146-E100-564B-9A9A-34AB757465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124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8D191A-CA29-50F7-4ED4-9518C555E3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B93E8A-AAF1-FFBF-82FF-AA857ECF37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9FA97C-0450-2C66-E416-8425296258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6DACA-EEF8-9C43-9D92-1A3B4A0F65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203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AD0399-D2FE-2BC0-E110-9A7A073018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94007B-F37D-1F13-3E45-D7507018D9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C7C8E2-64DC-F087-6C5F-7D7F35A4AD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257A1-9399-184A-9B5D-3FF7F791E7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49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A9B115-E8B8-5727-4AF0-B5E0C0D1D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08837C-52A2-483D-6D8B-7B503EFCB7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BBFEDA-0606-1FBA-4861-E3F6AAC35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11A73-980F-9040-BC7A-B64A441702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6817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21820A-226F-BED4-C615-F1D28FE542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107DA5-B39C-9FE1-AEE4-02C5B255A4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379182-305B-7D19-1843-27EFDDD7ED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7141C-CE74-0847-9326-D01770E34E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33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600D6C-42BB-A986-7AD6-B9ADE52B38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1DC79F8-372C-0E3A-7053-7E872DDBE8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3AD6307-07B9-5945-D67A-BE95213A38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694C9-1CBD-3940-8FA3-6B814299FC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91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84CD0F4-DB4F-37BF-9AF5-3A43376D8C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46E1BFC-8AB1-4860-AD55-A7B55D521D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6758EF2-D414-B1DB-AD9F-9BBEEA9C0F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56444-8E81-3D4F-80B6-98713ED86B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75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66C76B2-3049-908F-3376-95B87FA028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00F3A64-A925-95B0-6911-217A72406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FA395D7-1D41-068E-CBDC-9262E67EC1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DED82-69E1-E64D-85A8-4372FF7089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26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9F574B-191E-FD40-1FDE-2B6D303A78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551CE7-B69E-B5FD-15DA-0EF4F57C8B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54E1D1-1897-5A1F-F1DB-D040A59C00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6ABAE-8E35-C142-9718-F47268959B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26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01474A-2720-E76F-B630-92935ED520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F2217B-9A57-F002-3176-29006243E7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EE1DDB-3B2B-1F91-5D9C-584AD7712E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9A5F0-CA61-5041-8818-36FA87F557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4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erson walking on a train track&#10;&#10;Description automatically generated with low confidence">
            <a:extLst>
              <a:ext uri="{FF2B5EF4-FFF2-40B4-BE49-F238E27FC236}">
                <a16:creationId xmlns:a16="http://schemas.microsoft.com/office/drawing/2014/main" id="{42304044-DDFF-409D-083E-C91201175B0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003406" y="5391053"/>
            <a:ext cx="913604" cy="1294272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FCA4140B-B540-DD16-FB47-A0C2814532B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51520" y="5733256"/>
            <a:ext cx="952069" cy="952069"/>
          </a:xfrm>
          <a:prstGeom prst="rect">
            <a:avLst/>
          </a:prstGeom>
        </p:spPr>
      </p:pic>
      <p:sp>
        <p:nvSpPr>
          <p:cNvPr id="4" name="TextBox 5">
            <a:extLst>
              <a:ext uri="{FF2B5EF4-FFF2-40B4-BE49-F238E27FC236}">
                <a16:creationId xmlns:a16="http://schemas.microsoft.com/office/drawing/2014/main" id="{C1457E79-1E39-A588-E6ED-DDDDC76C003F}"/>
              </a:ext>
            </a:extLst>
          </p:cNvPr>
          <p:cNvSpPr txBox="1"/>
          <p:nvPr userDrawn="1"/>
        </p:nvSpPr>
        <p:spPr>
          <a:xfrm>
            <a:off x="1723177" y="6364473"/>
            <a:ext cx="5760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/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© Chris Cooper and CM Hall 2023, Goodfellow Publishers Ltd.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1D91B93D-32ED-D267-81DF-DBF0FDA5E8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i="1" dirty="0"/>
              <a:t>Contemporary Tourism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4CEF69F9-3D44-8D0B-F10D-8B77982E506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Contemporary Tourism Marketing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6C1AD657-0CDD-89E7-3AED-7C3E9A7468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Practice of Contemporary Tourism Marketing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8FA126D6-A789-72E3-00D0-3E42B77B02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496944" cy="4608512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Research driven market information</a:t>
            </a:r>
          </a:p>
          <a:p>
            <a:pPr lvl="1" eaLnBrk="1" hangingPunct="1"/>
            <a:r>
              <a:rPr lang="en-US" altLang="en-US" dirty="0"/>
              <a:t>Knowledge management</a:t>
            </a:r>
          </a:p>
          <a:p>
            <a:pPr lvl="1" eaLnBrk="1" hangingPunct="1"/>
            <a:r>
              <a:rPr lang="en-US" altLang="en-US" dirty="0"/>
              <a:t>Variety of information sources</a:t>
            </a:r>
          </a:p>
          <a:p>
            <a:pPr lvl="1" eaLnBrk="1" hangingPunct="1"/>
            <a:r>
              <a:rPr lang="en-US" altLang="en-US" dirty="0"/>
              <a:t>Deep and meaningful research</a:t>
            </a:r>
          </a:p>
          <a:p>
            <a:pPr lvl="1" eaLnBrk="1" hangingPunct="1"/>
            <a:r>
              <a:rPr lang="en-US" altLang="en-US" dirty="0"/>
              <a:t>Difficult in tourism due to product and the sector</a:t>
            </a:r>
          </a:p>
          <a:p>
            <a:pPr lvl="1" eaLnBrk="1" hangingPunct="1"/>
            <a:r>
              <a:rPr lang="en-US" altLang="en-US" dirty="0"/>
              <a:t>Underpins decisions for new products and opportunities</a:t>
            </a:r>
          </a:p>
          <a:p>
            <a:pPr lvl="1" eaLnBrk="1" hangingPunct="1"/>
            <a:r>
              <a:rPr lang="en-US" altLang="en-US" dirty="0"/>
              <a:t>Future lies in qualitative and technological approaches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36C6C498-586E-FA96-C3D4-9EBF279DF8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Practice of Contemporary Tourism Marketing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8A72A705-8FFC-B246-A5FB-89FD455A5C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Relationship marketing</a:t>
            </a:r>
          </a:p>
          <a:p>
            <a:pPr lvl="1" eaLnBrk="1" hangingPunct="1"/>
            <a:r>
              <a:rPr lang="en-US" altLang="en-US" dirty="0"/>
              <a:t>Build relationships across the organization</a:t>
            </a:r>
          </a:p>
          <a:p>
            <a:pPr lvl="1" eaLnBrk="1" hangingPunct="1"/>
            <a:r>
              <a:rPr lang="en-US" altLang="en-US" dirty="0"/>
              <a:t>Creating and enhancing strong relationships with the customer</a:t>
            </a:r>
          </a:p>
          <a:p>
            <a:pPr lvl="1" eaLnBrk="1" hangingPunct="1"/>
            <a:r>
              <a:rPr lang="en-US" altLang="en-US" dirty="0"/>
              <a:t>Differs from transactional marketing</a:t>
            </a:r>
          </a:p>
          <a:p>
            <a:pPr lvl="1" eaLnBrk="1" hangingPunct="1"/>
            <a:r>
              <a:rPr lang="en-US" altLang="en-US" dirty="0"/>
              <a:t>Strategies for customer binding</a:t>
            </a:r>
          </a:p>
          <a:p>
            <a:pPr lvl="1" eaLnBrk="1" hangingPunct="1"/>
            <a:endParaRPr lang="en-US" altLang="en-US" sz="2400" dirty="0"/>
          </a:p>
          <a:p>
            <a:pPr eaLnBrk="1" hangingPunct="1"/>
            <a:endParaRPr lang="en-US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7B6E652E-3BA3-5619-ADB1-241A5BEE41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Practice of Contemporary Tourism Marketing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E5D8A045-BC8A-6E8C-7905-7BCDD23E9F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0956" y="234888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Technology</a:t>
            </a:r>
          </a:p>
          <a:p>
            <a:pPr lvl="1" eaLnBrk="1" hangingPunct="1"/>
            <a:r>
              <a:rPr lang="en-US" altLang="en-US" dirty="0"/>
              <a:t>Influences every part of contemporary tourism marketing</a:t>
            </a:r>
          </a:p>
          <a:p>
            <a:pPr lvl="1" eaLnBrk="1" hangingPunct="1"/>
            <a:r>
              <a:rPr lang="en-US" altLang="en-US" dirty="0"/>
              <a:t>Changed culture of purchasing</a:t>
            </a:r>
          </a:p>
          <a:p>
            <a:pPr lvl="1" eaLnBrk="1" hangingPunct="1"/>
            <a:r>
              <a:rPr lang="en-US" altLang="en-US" dirty="0"/>
              <a:t>Connects all market actors</a:t>
            </a:r>
          </a:p>
          <a:p>
            <a:pPr lvl="1" eaLnBrk="1" hangingPunct="1"/>
            <a:r>
              <a:rPr lang="en-US" altLang="en-US" dirty="0"/>
              <a:t>Reduces costs</a:t>
            </a:r>
          </a:p>
          <a:p>
            <a:pPr lvl="1" eaLnBrk="1" hangingPunct="1"/>
            <a:r>
              <a:rPr lang="en-US" altLang="en-US" dirty="0"/>
              <a:t>E-marketing ideally suited to intangible nature of tourism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endParaRPr lang="en-US" alt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BD55A5BB-D1F5-392B-87A1-81006661CE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New Tourism Product Development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E2ABEFB4-774D-F4B9-8C12-7207ED875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560" y="2348880"/>
            <a:ext cx="7992888" cy="432048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Vital for competitiveness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Responds to changing tastes and technology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Tourism has special conditions to be taken in to account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New products differ from new services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2 approaches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Stage gate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Step wise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5BC1E32A-58A1-6085-02AD-D08572F5F8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504" y="609600"/>
            <a:ext cx="8928992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en-US" b="1" dirty="0"/>
              <a:t>The Stage Gate Process Model</a:t>
            </a:r>
          </a:p>
        </p:txBody>
      </p:sp>
      <p:pic>
        <p:nvPicPr>
          <p:cNvPr id="28674" name="Content Placeholder 3">
            <a:extLst>
              <a:ext uri="{FF2B5EF4-FFF2-40B4-BE49-F238E27FC236}">
                <a16:creationId xmlns:a16="http://schemas.microsoft.com/office/drawing/2014/main" id="{028094A9-A4A6-D204-6123-6E3C928237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49790" y="1981200"/>
            <a:ext cx="4138434" cy="4708876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6B4B40DE-B623-3370-E7F6-AA8F9F1836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Corporate Social Responsibility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441A5D48-2C72-5B3D-EAD0-88245ACD2D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Driven by customer pressure</a:t>
            </a:r>
          </a:p>
          <a:p>
            <a:pPr eaLnBrk="1" hangingPunct="1"/>
            <a:r>
              <a:rPr lang="en-US" altLang="en-US" dirty="0"/>
              <a:t>Takes into account broader needs of society</a:t>
            </a:r>
          </a:p>
          <a:p>
            <a:pPr eaLnBrk="1" hangingPunct="1"/>
            <a:r>
              <a:rPr lang="en-US" altLang="en-US" dirty="0"/>
              <a:t>Ethical consumption growing in importance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513E9D2B-0250-F1D1-BE91-778D5B767C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en-US" b="1" dirty="0"/>
              <a:t>The CSR Pyramid</a:t>
            </a:r>
          </a:p>
        </p:txBody>
      </p:sp>
      <p:pic>
        <p:nvPicPr>
          <p:cNvPr id="29698" name="Content Placeholder 3">
            <a:extLst>
              <a:ext uri="{FF2B5EF4-FFF2-40B4-BE49-F238E27FC236}">
                <a16:creationId xmlns:a16="http://schemas.microsoft.com/office/drawing/2014/main" id="{978C4BD6-EEFB-6942-A5A1-0E7BE4926B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648" y="2348879"/>
            <a:ext cx="6869249" cy="4214691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92120ECC-2396-40B8-1332-35DA1E6612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Green and Ethical Marketing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CBFA940A-6D9F-91E7-20C1-752F7B5595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UNWTO Global Code of Ethics</a:t>
            </a:r>
          </a:p>
          <a:p>
            <a:pPr eaLnBrk="1" hangingPunct="1"/>
            <a:r>
              <a:rPr lang="en-US" altLang="en-US"/>
              <a:t>Types of consumer</a:t>
            </a:r>
          </a:p>
          <a:p>
            <a:pPr eaLnBrk="1" hangingPunct="1"/>
            <a:r>
              <a:rPr lang="en-US" altLang="en-US" dirty="0"/>
              <a:t>Deep ethics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56EFDA5E-A20C-AF15-3442-E9FDE16AC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Lecture Objectives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CBB7E34C-D675-1E08-9286-4681CCB2AA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752600"/>
            <a:ext cx="8712968" cy="4343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endParaRPr lang="en-AU" altLang="en-US" sz="18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 dirty="0"/>
              <a:t>Be aware of the scope and definition of contemporary tourism marketing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 dirty="0"/>
              <a:t>Be familiar with the evolution of marketing focus from goods to services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 dirty="0"/>
              <a:t>Understand the nature and dimensions of the contemporary tourism marketing environment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 dirty="0"/>
              <a:t>Appreciate the need for tourism market information and the role of research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 dirty="0"/>
              <a:t>Recognise the central role of relationship marketing in contemporary tourism marketing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 dirty="0"/>
              <a:t>Understand that technology is transforming the practice of contemporary tourism marketing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 dirty="0"/>
              <a:t>Realise the importance of innovation and new product development in tourism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 dirty="0"/>
              <a:t>Be aware that corporate social responsibility and ethics will play a growing role in contemporary tourism marketing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30A7E95F-BFB7-3AFA-F039-08DAFEE418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Definitions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207BE3C1-EAFD-F0F5-DA16-D184E45742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Trend to conceptualize tourism marketing as a services approach</a:t>
            </a:r>
          </a:p>
          <a:p>
            <a:pPr eaLnBrk="1" hangingPunct="1"/>
            <a:r>
              <a:rPr lang="en-US" altLang="en-US"/>
              <a:t>Focus on customer needs</a:t>
            </a:r>
          </a:p>
          <a:p>
            <a:pPr eaLnBrk="1" hangingPunct="1"/>
            <a:r>
              <a:rPr lang="en-US" altLang="en-US"/>
              <a:t>Reflects prevailing thinking of the time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5BB6DF30-457C-115E-827B-6A3206BBE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Kotler</a:t>
            </a:r>
            <a:r>
              <a:rPr lang="ja-JP" altLang="en-US"/>
              <a:t>’</a:t>
            </a:r>
            <a:r>
              <a:rPr lang="en-US" altLang="ja-JP"/>
              <a:t>s Definition</a:t>
            </a:r>
            <a:endParaRPr lang="en-US" altLang="en-US"/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C19266C5-D9FC-A44B-16CC-559BA7F47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672" cy="461615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AU" altLang="en-US" sz="2800" dirty="0"/>
              <a:t>A market is </a:t>
            </a:r>
          </a:p>
          <a:p>
            <a:pPr lvl="2" algn="just" eaLnBrk="1" hangingPunct="1">
              <a:lnSpc>
                <a:spcPct val="90000"/>
              </a:lnSpc>
            </a:pPr>
            <a:r>
              <a:rPr lang="en-AU" altLang="en-US" dirty="0"/>
              <a:t>‘</a:t>
            </a:r>
            <a:r>
              <a:rPr lang="en-AU" altLang="ja-JP" dirty="0"/>
              <a:t>A set of actual and potential buyers who might transact with a seller</a:t>
            </a:r>
            <a:r>
              <a:rPr lang="en-AU" altLang="en-US" dirty="0"/>
              <a:t>’</a:t>
            </a:r>
            <a:r>
              <a:rPr lang="en-AU" altLang="ja-JP" dirty="0"/>
              <a:t>. This market can be a physical or virtual space</a:t>
            </a:r>
            <a:r>
              <a:rPr lang="en-AU" altLang="en-US" dirty="0"/>
              <a:t>’</a:t>
            </a:r>
            <a:r>
              <a:rPr lang="en-AU" altLang="ja-JP" dirty="0"/>
              <a:t> (Kotler et al, 2003, p 20).</a:t>
            </a:r>
          </a:p>
          <a:p>
            <a:pPr algn="just" eaLnBrk="1" hangingPunct="1">
              <a:lnSpc>
                <a:spcPct val="90000"/>
              </a:lnSpc>
            </a:pPr>
            <a:endParaRPr lang="en-AU" altLang="en-US" sz="2800" dirty="0"/>
          </a:p>
          <a:p>
            <a:pPr algn="just" eaLnBrk="1" hangingPunct="1">
              <a:lnSpc>
                <a:spcPct val="90000"/>
              </a:lnSpc>
            </a:pPr>
            <a:r>
              <a:rPr lang="en-AU" altLang="en-US" sz="2800" dirty="0"/>
              <a:t>Marketing is</a:t>
            </a:r>
          </a:p>
          <a:p>
            <a:pPr lvl="2" algn="just" eaLnBrk="1" hangingPunct="1">
              <a:lnSpc>
                <a:spcPct val="90000"/>
              </a:lnSpc>
            </a:pPr>
            <a:r>
              <a:rPr lang="en-AU" altLang="en-US" dirty="0"/>
              <a:t>‘</a:t>
            </a:r>
            <a:r>
              <a:rPr lang="en-AU" altLang="ja-JP" dirty="0"/>
              <a:t>A social and managerial process by which individuals and groups obtain what they need and want through creating and exchanging products and value with others</a:t>
            </a:r>
            <a:r>
              <a:rPr lang="en-AU" altLang="en-US" dirty="0"/>
              <a:t>’</a:t>
            </a:r>
            <a:r>
              <a:rPr lang="en-AU" altLang="ja-JP" dirty="0"/>
              <a:t> (Kotler et al, 2003, p.12).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D32693C5-BED0-36DF-CC0F-D98250243D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Kotler</a:t>
            </a:r>
            <a:r>
              <a:rPr lang="en-AU" altLang="en-US" dirty="0"/>
              <a:t>’</a:t>
            </a:r>
            <a:r>
              <a:rPr lang="en-US" altLang="ja-JP" dirty="0"/>
              <a:t>s Definition</a:t>
            </a:r>
            <a:endParaRPr lang="en-US" altLang="en-US" dirty="0"/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E4D95F2A-1A24-19B8-6758-0685C6A715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Based on:</a:t>
            </a:r>
          </a:p>
          <a:p>
            <a:pPr lvl="1" eaLnBrk="1" hangingPunct="1"/>
            <a:r>
              <a:rPr lang="en-US" altLang="en-US"/>
              <a:t>Exchange</a:t>
            </a:r>
          </a:p>
          <a:p>
            <a:pPr lvl="1" eaLnBrk="1" hangingPunct="1"/>
            <a:r>
              <a:rPr lang="en-US" altLang="en-US"/>
              <a:t>Identifying and meeting customer needs 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6F98AED3-00C0-41CC-74B2-541004252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Marketing Orientation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9C248EDE-8196-2A4B-3967-75CC70C51C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Unwavering focus on the customer</a:t>
            </a:r>
          </a:p>
          <a:p>
            <a:pPr eaLnBrk="1" hangingPunct="1"/>
            <a:r>
              <a:rPr lang="en-US" altLang="en-US"/>
              <a:t>Based on exchange and long terms relationships</a:t>
            </a:r>
          </a:p>
          <a:p>
            <a:pPr eaLnBrk="1" hangingPunct="1"/>
            <a:r>
              <a:rPr lang="en-US" altLang="en-US"/>
              <a:t>Planning</a:t>
            </a:r>
          </a:p>
          <a:p>
            <a:pPr eaLnBrk="1" hangingPunct="1"/>
            <a:r>
              <a:rPr lang="en-US" altLang="en-US"/>
              <a:t>Delivering value</a:t>
            </a:r>
          </a:p>
          <a:p>
            <a:pPr eaLnBrk="1" hangingPunct="1"/>
            <a:r>
              <a:rPr lang="en-US" altLang="en-US"/>
              <a:t>Organisational structures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94F5759C-50BB-B8CE-F873-8E08AC4032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Evolution of Marketing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84DD3093-013F-EECE-2CD9-F97972F3DA5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Production orientation</a:t>
            </a:r>
          </a:p>
          <a:p>
            <a:pPr eaLnBrk="1" hangingPunct="1"/>
            <a:r>
              <a:rPr lang="en-US" altLang="en-US"/>
              <a:t>Sales orientation</a:t>
            </a:r>
          </a:p>
          <a:p>
            <a:pPr eaLnBrk="1" hangingPunct="1"/>
            <a:r>
              <a:rPr lang="en-US" altLang="en-US"/>
              <a:t>Marketing orientation</a:t>
            </a:r>
          </a:p>
          <a:p>
            <a:pPr eaLnBrk="1" hangingPunct="1"/>
            <a:r>
              <a:rPr lang="en-US" altLang="en-US"/>
              <a:t>Societal and social marketing</a:t>
            </a:r>
          </a:p>
          <a:p>
            <a:pPr eaLnBrk="1" hangingPunct="1"/>
            <a:r>
              <a:rPr lang="en-US" altLang="en-US"/>
              <a:t>Kotler’s ‘marketing 4.0’</a:t>
            </a:r>
          </a:p>
          <a:p>
            <a:pPr eaLnBrk="1" hangingPunct="1"/>
            <a:endParaRPr lang="en-US" altLang="en-US"/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3AA26DD0-70A7-67A7-A282-F2457F107D8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Exchange principle</a:t>
            </a:r>
          </a:p>
          <a:p>
            <a:pPr eaLnBrk="1" hangingPunct="1"/>
            <a:r>
              <a:rPr lang="en-US" altLang="en-US" dirty="0"/>
              <a:t>Services vs goods</a:t>
            </a:r>
          </a:p>
          <a:p>
            <a:pPr eaLnBrk="1" hangingPunct="1"/>
            <a:r>
              <a:rPr lang="en-US" altLang="en-US" dirty="0"/>
              <a:t>Services as dominant marketing logic</a:t>
            </a:r>
          </a:p>
          <a:p>
            <a:pPr eaLnBrk="1" hangingPunct="1"/>
            <a:r>
              <a:rPr lang="en-US" altLang="en-US" dirty="0"/>
              <a:t>Co-creation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FBDF6F8B-1076-8D62-10AF-645262560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Marketing Environment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D5079E9F-697E-6830-BDD9-1984C9E1BC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672" cy="461615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Demanding empowered customer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Post tourist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Traditional models do not work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Globalizing markets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International is not global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Borderless world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Homogenous demand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Fragmenting markets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BC5B8050-5CEB-55C3-4FE7-02D8D77AF9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Marketing Environment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9727F1F5-59D6-F22B-D606-AFBB9C1BA7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06680" cy="4760168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Connected knowledge economy</a:t>
            </a:r>
          </a:p>
          <a:p>
            <a:pPr lvl="1" eaLnBrk="1" hangingPunct="1"/>
            <a:r>
              <a:rPr lang="en-US" altLang="en-US" dirty="0"/>
              <a:t>Networked economy</a:t>
            </a:r>
          </a:p>
          <a:p>
            <a:pPr lvl="1" eaLnBrk="1" hangingPunct="1"/>
            <a:r>
              <a:rPr lang="en-US" altLang="en-US" dirty="0"/>
              <a:t>Tourism depends on collaboration</a:t>
            </a:r>
          </a:p>
          <a:p>
            <a:pPr eaLnBrk="1" hangingPunct="1"/>
            <a:r>
              <a:rPr lang="en-US" altLang="en-US" sz="2800" dirty="0"/>
              <a:t>Adaptive organizations</a:t>
            </a:r>
          </a:p>
          <a:p>
            <a:pPr lvl="1" eaLnBrk="1" hangingPunct="1"/>
            <a:r>
              <a:rPr lang="en-US" altLang="en-US" dirty="0"/>
              <a:t>Flexible organizations</a:t>
            </a:r>
          </a:p>
          <a:p>
            <a:pPr lvl="1" eaLnBrk="1" hangingPunct="1"/>
            <a:r>
              <a:rPr lang="en-US" altLang="en-US" dirty="0"/>
              <a:t>Coalitions and exchange</a:t>
            </a:r>
          </a:p>
          <a:p>
            <a:pPr lvl="1" eaLnBrk="1" hangingPunct="1"/>
            <a:r>
              <a:rPr lang="en-US" altLang="en-US" dirty="0"/>
              <a:t>Hubs of complex networks</a:t>
            </a:r>
          </a:p>
          <a:p>
            <a:pPr lvl="1" eaLnBrk="1" hangingPunct="1"/>
            <a:r>
              <a:rPr lang="en-US" altLang="en-US" dirty="0"/>
              <a:t>Market exchange companies</a:t>
            </a:r>
          </a:p>
          <a:p>
            <a:pPr lvl="1" eaLnBrk="1" hangingPunct="1"/>
            <a:r>
              <a:rPr lang="en-US" altLang="en-US" dirty="0"/>
              <a:t>Marketing coalition companies</a:t>
            </a:r>
          </a:p>
          <a:p>
            <a:pPr eaLnBrk="1" hangingPunct="1"/>
            <a:endParaRPr lang="en-US" alt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495</Words>
  <Application>Microsoft Office PowerPoint</Application>
  <PresentationFormat>On-screen Show (4:3)</PresentationFormat>
  <Paragraphs>101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Blank Presentation</vt:lpstr>
      <vt:lpstr>Contemporary Tourism</vt:lpstr>
      <vt:lpstr>Lecture Objectives</vt:lpstr>
      <vt:lpstr>Definitions</vt:lpstr>
      <vt:lpstr>Kotler’s Definition</vt:lpstr>
      <vt:lpstr>Kotler’s Definition</vt:lpstr>
      <vt:lpstr>Marketing Orientation</vt:lpstr>
      <vt:lpstr>Evolution of Marketing</vt:lpstr>
      <vt:lpstr>Marketing Environment</vt:lpstr>
      <vt:lpstr>Marketing Environment</vt:lpstr>
      <vt:lpstr>Practice of Contemporary Tourism Marketing</vt:lpstr>
      <vt:lpstr>Practice of Contemporary Tourism Marketing</vt:lpstr>
      <vt:lpstr>Practice of Contemporary Tourism Marketing</vt:lpstr>
      <vt:lpstr>New Tourism Product Development</vt:lpstr>
      <vt:lpstr>The Stage Gate Process Model</vt:lpstr>
      <vt:lpstr>Corporate Social Responsibility</vt:lpstr>
      <vt:lpstr>The CSR Pyramid</vt:lpstr>
      <vt:lpstr>Green and Ethical Marketing</vt:lpstr>
    </vt:vector>
  </TitlesOfParts>
  <Company>chris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Sally North</cp:lastModifiedBy>
  <cp:revision>19</cp:revision>
  <dcterms:created xsi:type="dcterms:W3CDTF">2007-08-18T14:24:50Z</dcterms:created>
  <dcterms:modified xsi:type="dcterms:W3CDTF">2023-01-07T15:14:14Z</dcterms:modified>
</cp:coreProperties>
</file>