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4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695E8B-795E-E926-675A-8F42513BC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813A33-A455-3ADE-6AD2-AD4F0F9F5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E1FFF-CB22-2C8B-16AB-0CFB7A88E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F0A1-76FA-014A-9EF3-76DF9CAE2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8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69A08-7BBC-61ED-DE34-3C4B19689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A02D6-D24E-DE98-43C0-8F417A41B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E6C46-E615-67E4-96FE-E4744FC49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B146-E100-564B-9A9A-34AB75746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12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8D191A-CA29-50F7-4ED4-9518C555E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B93E8A-AAF1-FFBF-82FF-AA857ECF3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9FA97C-0450-2C66-E416-842529625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6DACA-EEF8-9C43-9D92-1A3B4A0F6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03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AD0399-D2FE-2BC0-E110-9A7A07301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94007B-F37D-1F13-3E45-D7507018D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C7C8E2-64DC-F087-6C5F-7D7F35A4A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257A1-9399-184A-9B5D-3FF7F791E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4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9B115-E8B8-5727-4AF0-B5E0C0D1D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8837C-52A2-483D-6D8B-7B503EFCB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BBFEDA-0606-1FBA-4861-E3F6AAC35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1A73-980F-9040-BC7A-B64A44170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81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1820A-226F-BED4-C615-F1D28FE54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107DA5-B39C-9FE1-AEE4-02C5B255A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79182-305B-7D19-1843-27EFDDD7E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141C-CE74-0847-9326-D01770E34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3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600D6C-42BB-A986-7AD6-B9ADE52B3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DC79F8-372C-0E3A-7053-7E872DDBE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AD6307-07B9-5945-D67A-BE95213A3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694C9-1CBD-3940-8FA3-6B814299F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9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4CD0F4-DB4F-37BF-9AF5-3A43376D8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6E1BFC-8AB1-4860-AD55-A7B55D521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758EF2-D414-B1DB-AD9F-9BBEEA9C0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6444-8E81-3D4F-80B6-98713ED86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6C76B2-3049-908F-3376-95B87FA02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0F3A64-A925-95B0-6911-217A72406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A395D7-1D41-068E-CBDC-9262E67EC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ED82-69E1-E64D-85A8-4372FF708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26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9F574B-191E-FD40-1FDE-2B6D303A7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551CE7-B69E-B5FD-15DA-0EF4F57C8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4E1D1-1897-5A1F-F1DB-D040A59C0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6ABAE-8E35-C142-9718-F47268959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01474A-2720-E76F-B630-92935ED52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2217B-9A57-F002-3176-29006243E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EE1DDB-3B2B-1F91-5D9C-584AD7712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9A5F0-CA61-5041-8818-36FA87F55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3406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1520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23177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1D91B93D-32ED-D267-81DF-DBF0FDA5E8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4CEF69F9-3D44-8D0B-F10D-8B77982E50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Contemporary Tourism Marketing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6C1AD657-0CDD-89E7-3AED-7C3E9A746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Practice of Contemporary Tourism Marketing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8FA126D6-A789-72E3-00D0-3E42B77B0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496944" cy="460851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Research driven market information</a:t>
            </a:r>
          </a:p>
          <a:p>
            <a:pPr lvl="1" eaLnBrk="1" hangingPunct="1"/>
            <a:r>
              <a:rPr lang="en-US" altLang="en-US" dirty="0"/>
              <a:t>Knowledge management</a:t>
            </a:r>
          </a:p>
          <a:p>
            <a:pPr lvl="1" eaLnBrk="1" hangingPunct="1"/>
            <a:r>
              <a:rPr lang="en-US" altLang="en-US" dirty="0"/>
              <a:t>Variety of information sources</a:t>
            </a:r>
          </a:p>
          <a:p>
            <a:pPr lvl="1" eaLnBrk="1" hangingPunct="1"/>
            <a:r>
              <a:rPr lang="en-US" altLang="en-US" dirty="0"/>
              <a:t>Deep and meaningful research</a:t>
            </a:r>
          </a:p>
          <a:p>
            <a:pPr lvl="1" eaLnBrk="1" hangingPunct="1"/>
            <a:r>
              <a:rPr lang="en-US" altLang="en-US" dirty="0"/>
              <a:t>Difficult in tourism due to product and the sector</a:t>
            </a:r>
          </a:p>
          <a:p>
            <a:pPr lvl="1" eaLnBrk="1" hangingPunct="1"/>
            <a:r>
              <a:rPr lang="en-US" altLang="en-US" dirty="0"/>
              <a:t>Underpins decisions for new products and opportunities</a:t>
            </a:r>
          </a:p>
          <a:p>
            <a:pPr lvl="1" eaLnBrk="1" hangingPunct="1"/>
            <a:r>
              <a:rPr lang="en-US" altLang="en-US" dirty="0"/>
              <a:t>Future lies in qualitative and technological approaches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36C6C498-586E-FA96-C3D4-9EBF279DF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Practice of Contemporary Tourism Marketing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8A72A705-8FFC-B246-A5FB-89FD455A5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Relationship marketing</a:t>
            </a:r>
          </a:p>
          <a:p>
            <a:pPr lvl="1" eaLnBrk="1" hangingPunct="1"/>
            <a:r>
              <a:rPr lang="en-US" altLang="en-US" dirty="0"/>
              <a:t>Build relationships across the organization</a:t>
            </a:r>
          </a:p>
          <a:p>
            <a:pPr lvl="1" eaLnBrk="1" hangingPunct="1"/>
            <a:r>
              <a:rPr lang="en-US" altLang="en-US" dirty="0"/>
              <a:t>Creating and enhancing strong relationships with the customer</a:t>
            </a:r>
          </a:p>
          <a:p>
            <a:pPr lvl="1" eaLnBrk="1" hangingPunct="1"/>
            <a:r>
              <a:rPr lang="en-US" altLang="en-US" dirty="0"/>
              <a:t>Differs from transactional marketing</a:t>
            </a:r>
          </a:p>
          <a:p>
            <a:pPr lvl="1" eaLnBrk="1" hangingPunct="1"/>
            <a:r>
              <a:rPr lang="en-US" altLang="en-US" dirty="0"/>
              <a:t>Strategies for customer binding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7B6E652E-3BA3-5619-ADB1-241A5BEE4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Practice of Contemporary Tourism Marketing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E5D8A045-BC8A-6E8C-7905-7BCDD23E9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0956" y="234888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Technology</a:t>
            </a:r>
          </a:p>
          <a:p>
            <a:pPr lvl="1" eaLnBrk="1" hangingPunct="1"/>
            <a:r>
              <a:rPr lang="en-US" altLang="en-US" dirty="0"/>
              <a:t>Influences every part of contemporary tourism marketing</a:t>
            </a:r>
          </a:p>
          <a:p>
            <a:pPr lvl="1" eaLnBrk="1" hangingPunct="1"/>
            <a:r>
              <a:rPr lang="en-US" altLang="en-US" dirty="0"/>
              <a:t>Changed culture of purchasing</a:t>
            </a:r>
          </a:p>
          <a:p>
            <a:pPr lvl="1" eaLnBrk="1" hangingPunct="1"/>
            <a:r>
              <a:rPr lang="en-US" altLang="en-US" dirty="0"/>
              <a:t>Connects all market actors</a:t>
            </a:r>
          </a:p>
          <a:p>
            <a:pPr lvl="1" eaLnBrk="1" hangingPunct="1"/>
            <a:r>
              <a:rPr lang="en-US" altLang="en-US" dirty="0"/>
              <a:t>Reduces costs</a:t>
            </a:r>
          </a:p>
          <a:p>
            <a:pPr lvl="1" eaLnBrk="1" hangingPunct="1"/>
            <a:r>
              <a:rPr lang="en-US" altLang="en-US" dirty="0"/>
              <a:t>E-marketing ideally suited to intangible nature of tourism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D55A5BB-D1F5-392B-87A1-81006661C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Tourism Product Development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2ABEFB4-774D-F4B9-8C12-7207ED87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2348880"/>
            <a:ext cx="7992888" cy="4320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Vital for competitiveness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Responds to changing tastes and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Tourism has special conditions to be taken in to account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New products differ from new services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Stage gate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Step wise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BC1E32A-58A1-6085-02AD-D08572F5F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928992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The Stage Gate Process Model</a:t>
            </a:r>
          </a:p>
        </p:txBody>
      </p:sp>
      <p:pic>
        <p:nvPicPr>
          <p:cNvPr id="28674" name="Content Placeholder 3">
            <a:extLst>
              <a:ext uri="{FF2B5EF4-FFF2-40B4-BE49-F238E27FC236}">
                <a16:creationId xmlns:a16="http://schemas.microsoft.com/office/drawing/2014/main" id="{028094A9-A4A6-D204-6123-6E3C928237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9790" y="1981200"/>
            <a:ext cx="4138434" cy="470887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6B4B40DE-B623-3370-E7F6-AA8F9F183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Corporate Social Responsibility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41A5D48-2C72-5B3D-EAD0-88245ACD2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Driven by customer pressure</a:t>
            </a:r>
          </a:p>
          <a:p>
            <a:pPr eaLnBrk="1" hangingPunct="1"/>
            <a:r>
              <a:rPr lang="en-US" altLang="en-US" dirty="0"/>
              <a:t>Takes into account broader needs of society</a:t>
            </a:r>
          </a:p>
          <a:p>
            <a:pPr eaLnBrk="1" hangingPunct="1"/>
            <a:r>
              <a:rPr lang="en-US" altLang="en-US" dirty="0"/>
              <a:t>Ethical consumption growing in importance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513E9D2B-0250-F1D1-BE91-778D5B767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The CSR Pyramid</a:t>
            </a:r>
          </a:p>
        </p:txBody>
      </p:sp>
      <p:pic>
        <p:nvPicPr>
          <p:cNvPr id="29698" name="Content Placeholder 3">
            <a:extLst>
              <a:ext uri="{FF2B5EF4-FFF2-40B4-BE49-F238E27FC236}">
                <a16:creationId xmlns:a16="http://schemas.microsoft.com/office/drawing/2014/main" id="{978C4BD6-EEFB-6942-A5A1-0E7BE4926B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2348879"/>
            <a:ext cx="6869249" cy="421469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92120ECC-2396-40B8-1332-35DA1E661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Green and Ethical Marketing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CBFA940A-6D9F-91E7-20C1-752F7B559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UNWTO Global Code of Ethics</a:t>
            </a:r>
          </a:p>
          <a:p>
            <a:pPr eaLnBrk="1" hangingPunct="1"/>
            <a:r>
              <a:rPr lang="en-US" altLang="en-US"/>
              <a:t>Types of consumer</a:t>
            </a:r>
          </a:p>
          <a:p>
            <a:pPr eaLnBrk="1" hangingPunct="1"/>
            <a:r>
              <a:rPr lang="en-US" altLang="en-US" dirty="0"/>
              <a:t>Deep ethics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6EFDA5E-A20C-AF15-3442-E9FDE16AC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Objectives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CBB7E34C-D675-1E08-9286-4681CCB2A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752600"/>
            <a:ext cx="8712968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n-AU" altLang="en-US" sz="18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Be aware of the scope and definition of contemporary tourism marketing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Be familiar with the evolution of marketing focus from goods to services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Understand the nature and dimensions of the contemporary tourism marketing environment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Appreciate the need for tourism market information and the role of research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Recognise the central role of relationship marketing in contemporary tourism marketing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Understand that technology is transforming the practice of contemporary tourism marketing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Realise the importance of innovation and new product development in tourism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altLang="en-US" sz="2000" dirty="0"/>
              <a:t>Be aware that corporate social responsibility and ethics will play a growing role in contemporary tourism marketing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0A7E95F-BFB7-3AFA-F039-08DAFEE41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07BE3C1-EAFD-F0F5-DA16-D184E4574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Trend to conceptualize tourism marketing as a services approach</a:t>
            </a:r>
          </a:p>
          <a:p>
            <a:pPr eaLnBrk="1" hangingPunct="1"/>
            <a:r>
              <a:rPr lang="en-US" altLang="en-US"/>
              <a:t>Focus on customer needs</a:t>
            </a:r>
          </a:p>
          <a:p>
            <a:pPr eaLnBrk="1" hangingPunct="1"/>
            <a:r>
              <a:rPr lang="en-US" altLang="en-US"/>
              <a:t>Reflects prevailing thinking of the time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BB6DF30-457C-115E-827B-6A3206BBE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Kotler</a:t>
            </a:r>
            <a:r>
              <a:rPr lang="ja-JP" altLang="en-US"/>
              <a:t>’</a:t>
            </a:r>
            <a:r>
              <a:rPr lang="en-US" altLang="ja-JP"/>
              <a:t>s Definition</a:t>
            </a:r>
            <a:endParaRPr lang="en-US" altLang="en-US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19266C5-D9FC-A44B-16CC-559BA7F47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61615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AU" altLang="en-US" sz="2800" dirty="0"/>
              <a:t>A market is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AU" altLang="en-US" dirty="0"/>
              <a:t>‘</a:t>
            </a:r>
            <a:r>
              <a:rPr lang="en-AU" altLang="ja-JP" dirty="0"/>
              <a:t>A set of actual and potential buyers who might transact with a seller</a:t>
            </a:r>
            <a:r>
              <a:rPr lang="en-AU" altLang="en-US" dirty="0"/>
              <a:t>’</a:t>
            </a:r>
            <a:r>
              <a:rPr lang="en-AU" altLang="ja-JP" dirty="0"/>
              <a:t>. This market can be a physical or virtual space</a:t>
            </a:r>
            <a:r>
              <a:rPr lang="en-AU" altLang="en-US" dirty="0"/>
              <a:t>’</a:t>
            </a:r>
            <a:r>
              <a:rPr lang="en-AU" altLang="ja-JP" dirty="0"/>
              <a:t> (Kotler et al, 2003, p 20).</a:t>
            </a:r>
          </a:p>
          <a:p>
            <a:pPr algn="just" eaLnBrk="1" hangingPunct="1">
              <a:lnSpc>
                <a:spcPct val="90000"/>
              </a:lnSpc>
            </a:pPr>
            <a:endParaRPr lang="en-AU" altLang="en-US" sz="2800" dirty="0"/>
          </a:p>
          <a:p>
            <a:pPr algn="just" eaLnBrk="1" hangingPunct="1">
              <a:lnSpc>
                <a:spcPct val="90000"/>
              </a:lnSpc>
            </a:pPr>
            <a:r>
              <a:rPr lang="en-AU" altLang="en-US" sz="2800" dirty="0"/>
              <a:t>Marketing is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AU" altLang="en-US" dirty="0"/>
              <a:t>‘</a:t>
            </a:r>
            <a:r>
              <a:rPr lang="en-AU" altLang="ja-JP" dirty="0"/>
              <a:t>A social and managerial process by which individuals and groups obtain what they need and want through creating and exchanging products and value with others</a:t>
            </a:r>
            <a:r>
              <a:rPr lang="en-AU" altLang="en-US" dirty="0"/>
              <a:t>’</a:t>
            </a:r>
            <a:r>
              <a:rPr lang="en-AU" altLang="ja-JP" dirty="0"/>
              <a:t> (Kotler et al, 2003, p.12).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2693C5-BED0-36DF-CC0F-D98250243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Kotler</a:t>
            </a:r>
            <a:r>
              <a:rPr lang="en-AU" altLang="en-US" dirty="0"/>
              <a:t>’</a:t>
            </a:r>
            <a:r>
              <a:rPr lang="en-US" altLang="ja-JP" dirty="0"/>
              <a:t>s Definition</a:t>
            </a:r>
            <a:endParaRPr lang="en-US" altLang="en-US" dirty="0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4D95F2A-1A24-19B8-6758-0685C6A71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Based on:</a:t>
            </a:r>
          </a:p>
          <a:p>
            <a:pPr lvl="1" eaLnBrk="1" hangingPunct="1"/>
            <a:r>
              <a:rPr lang="en-US" altLang="en-US"/>
              <a:t>Exchange</a:t>
            </a:r>
          </a:p>
          <a:p>
            <a:pPr lvl="1" eaLnBrk="1" hangingPunct="1"/>
            <a:r>
              <a:rPr lang="en-US" altLang="en-US"/>
              <a:t>Identifying and meeting customer needs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F98AED3-00C0-41CC-74B2-541004252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Orientation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9C248EDE-8196-2A4B-3967-75CC70C51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Unwavering focus on the customer</a:t>
            </a:r>
          </a:p>
          <a:p>
            <a:pPr eaLnBrk="1" hangingPunct="1"/>
            <a:r>
              <a:rPr lang="en-US" altLang="en-US"/>
              <a:t>Based on exchange and long terms relationships</a:t>
            </a:r>
          </a:p>
          <a:p>
            <a:pPr eaLnBrk="1" hangingPunct="1"/>
            <a:r>
              <a:rPr lang="en-US" altLang="en-US"/>
              <a:t>Planning</a:t>
            </a:r>
          </a:p>
          <a:p>
            <a:pPr eaLnBrk="1" hangingPunct="1"/>
            <a:r>
              <a:rPr lang="en-US" altLang="en-US"/>
              <a:t>Delivering value</a:t>
            </a:r>
          </a:p>
          <a:p>
            <a:pPr eaLnBrk="1" hangingPunct="1"/>
            <a:r>
              <a:rPr lang="en-US" altLang="en-US"/>
              <a:t>Organisational structures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4F5759C-50BB-B8CE-F873-8E08AC403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Evolution of Marketing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84DD3093-013F-EECE-2CD9-F97972F3DA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Production orientation</a:t>
            </a:r>
          </a:p>
          <a:p>
            <a:pPr eaLnBrk="1" hangingPunct="1"/>
            <a:r>
              <a:rPr lang="en-US" altLang="en-US"/>
              <a:t>Sales orientation</a:t>
            </a:r>
          </a:p>
          <a:p>
            <a:pPr eaLnBrk="1" hangingPunct="1"/>
            <a:r>
              <a:rPr lang="en-US" altLang="en-US"/>
              <a:t>Marketing orientation</a:t>
            </a:r>
          </a:p>
          <a:p>
            <a:pPr eaLnBrk="1" hangingPunct="1"/>
            <a:r>
              <a:rPr lang="en-US" altLang="en-US"/>
              <a:t>Societal and social marketing</a:t>
            </a:r>
          </a:p>
          <a:p>
            <a:pPr eaLnBrk="1" hangingPunct="1"/>
            <a:r>
              <a:rPr lang="en-US" altLang="en-US"/>
              <a:t>Kotler’s ‘marketing 4.0’</a:t>
            </a:r>
          </a:p>
          <a:p>
            <a:pPr eaLnBrk="1" hangingPunct="1"/>
            <a:endParaRPr lang="en-US" altLang="en-US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3AA26DD0-70A7-67A7-A282-F2457F107D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Exchange principle</a:t>
            </a:r>
          </a:p>
          <a:p>
            <a:pPr eaLnBrk="1" hangingPunct="1"/>
            <a:r>
              <a:rPr lang="en-US" altLang="en-US" dirty="0"/>
              <a:t>Services vs goods</a:t>
            </a:r>
          </a:p>
          <a:p>
            <a:pPr eaLnBrk="1" hangingPunct="1"/>
            <a:r>
              <a:rPr lang="en-US" altLang="en-US" dirty="0"/>
              <a:t>Services as dominant marketing logic</a:t>
            </a:r>
          </a:p>
          <a:p>
            <a:pPr eaLnBrk="1" hangingPunct="1"/>
            <a:r>
              <a:rPr lang="en-US" altLang="en-US" dirty="0"/>
              <a:t>Co-creation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BDF6F8B-1076-8D62-10AF-645262560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Environment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5079E9F-697E-6830-BDD9-1984C9E1B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616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Demanding empowered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Post tourist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Traditional models do not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Globalizing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International is not global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Borderless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Homogenous demand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Fragmenting markets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C5B8050-5CEB-55C3-4FE7-02D8D77AF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Environment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9727F1F5-59D6-F22B-D606-AFBB9C1BA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6680" cy="47601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Connected knowledge economy</a:t>
            </a:r>
          </a:p>
          <a:p>
            <a:pPr lvl="1" eaLnBrk="1" hangingPunct="1"/>
            <a:r>
              <a:rPr lang="en-US" altLang="en-US" dirty="0"/>
              <a:t>Networked economy</a:t>
            </a:r>
          </a:p>
          <a:p>
            <a:pPr lvl="1" eaLnBrk="1" hangingPunct="1"/>
            <a:r>
              <a:rPr lang="en-US" altLang="en-US" dirty="0"/>
              <a:t>Tourism depends on collaboration</a:t>
            </a:r>
          </a:p>
          <a:p>
            <a:pPr eaLnBrk="1" hangingPunct="1"/>
            <a:r>
              <a:rPr lang="en-US" altLang="en-US" sz="2800" dirty="0"/>
              <a:t>Adaptive organizations</a:t>
            </a:r>
          </a:p>
          <a:p>
            <a:pPr lvl="1" eaLnBrk="1" hangingPunct="1"/>
            <a:r>
              <a:rPr lang="en-US" altLang="en-US" dirty="0"/>
              <a:t>Flexible organizations</a:t>
            </a:r>
          </a:p>
          <a:p>
            <a:pPr lvl="1" eaLnBrk="1" hangingPunct="1"/>
            <a:r>
              <a:rPr lang="en-US" altLang="en-US" dirty="0"/>
              <a:t>Coalitions and exchange</a:t>
            </a:r>
          </a:p>
          <a:p>
            <a:pPr lvl="1" eaLnBrk="1" hangingPunct="1"/>
            <a:r>
              <a:rPr lang="en-US" altLang="en-US" dirty="0"/>
              <a:t>Hubs of complex networks</a:t>
            </a:r>
          </a:p>
          <a:p>
            <a:pPr lvl="1" eaLnBrk="1" hangingPunct="1"/>
            <a:r>
              <a:rPr lang="en-US" altLang="en-US" dirty="0"/>
              <a:t>Market exchange companies</a:t>
            </a:r>
          </a:p>
          <a:p>
            <a:pPr lvl="1" eaLnBrk="1" hangingPunct="1"/>
            <a:r>
              <a:rPr lang="en-US" altLang="en-US" dirty="0"/>
              <a:t>Marketing coalition companies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495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Blank Presentation</vt:lpstr>
      <vt:lpstr>Contemporary Tourism</vt:lpstr>
      <vt:lpstr>Lecture Objectives</vt:lpstr>
      <vt:lpstr>Definitions</vt:lpstr>
      <vt:lpstr>Kotler’s Definition</vt:lpstr>
      <vt:lpstr>Kotler’s Definition</vt:lpstr>
      <vt:lpstr>Marketing Orientation</vt:lpstr>
      <vt:lpstr>Evolution of Marketing</vt:lpstr>
      <vt:lpstr>Marketing Environment</vt:lpstr>
      <vt:lpstr>Marketing Environment</vt:lpstr>
      <vt:lpstr>Practice of Contemporary Tourism Marketing</vt:lpstr>
      <vt:lpstr>Practice of Contemporary Tourism Marketing</vt:lpstr>
      <vt:lpstr>Practice of Contemporary Tourism Marketing</vt:lpstr>
      <vt:lpstr>New Tourism Product Development</vt:lpstr>
      <vt:lpstr>The Stage Gate Process Model</vt:lpstr>
      <vt:lpstr>Corporate Social Responsibility</vt:lpstr>
      <vt:lpstr>The CSR Pyramid</vt:lpstr>
      <vt:lpstr>Green and Ethical Marketing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19</cp:revision>
  <dcterms:created xsi:type="dcterms:W3CDTF">2007-08-18T14:24:50Z</dcterms:created>
  <dcterms:modified xsi:type="dcterms:W3CDTF">2023-01-07T15:14:14Z</dcterms:modified>
</cp:coreProperties>
</file>